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Barlow Condensed SemiBold"/>
      <p:regular r:id="rId25"/>
      <p:bold r:id="rId26"/>
      <p:italic r:id="rId27"/>
      <p:boldItalic r:id="rId28"/>
    </p:embeddedFont>
    <p:embeddedFont>
      <p:font typeface="Barlow Condensed Medium"/>
      <p:regular r:id="rId29"/>
      <p:bold r:id="rId30"/>
      <p:italic r:id="rId31"/>
      <p:boldItalic r:id="rId32"/>
    </p:embeddedFont>
    <p:embeddedFont>
      <p:font typeface="Barlow Condensed"/>
      <p:regular r:id="rId33"/>
      <p:bold r:id="rId34"/>
      <p:italic r:id="rId35"/>
      <p:boldItalic r:id="rId36"/>
    </p:embeddedFont>
    <p:embeddedFont>
      <p:font typeface="Barlow Condensed ExtraBold"/>
      <p:bold r:id="rId37"/>
      <p:boldItalic r:id="rId38"/>
    </p:embeddedFont>
    <p:embeddedFont>
      <p:font typeface="Helvetica Neue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582EC7-48BF-4E2E-A891-9F3FB101259C}">
  <a:tblStyle styleId="{DF582EC7-48BF-4E2E-A891-9F3FB10125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81EEE26-F12A-41C1-B2F5-E18506121F4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20" Type="http://schemas.openxmlformats.org/officeDocument/2006/relationships/slide" Target="slides/slide14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arlowCondensedSemiBold-bold.fntdata"/><Relationship Id="rId25" Type="http://schemas.openxmlformats.org/officeDocument/2006/relationships/font" Target="fonts/BarlowCondensedSemiBold-regular.fntdata"/><Relationship Id="rId28" Type="http://schemas.openxmlformats.org/officeDocument/2006/relationships/font" Target="fonts/BarlowCondensedSemiBold-boldItalic.fntdata"/><Relationship Id="rId27" Type="http://schemas.openxmlformats.org/officeDocument/2006/relationships/font" Target="fonts/BarlowCondensed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Condensed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CondensedMedium-italic.fntdata"/><Relationship Id="rId30" Type="http://schemas.openxmlformats.org/officeDocument/2006/relationships/font" Target="fonts/BarlowCondensedMedium-bold.fntdata"/><Relationship Id="rId11" Type="http://schemas.openxmlformats.org/officeDocument/2006/relationships/slide" Target="slides/slide5.xml"/><Relationship Id="rId33" Type="http://schemas.openxmlformats.org/officeDocument/2006/relationships/font" Target="fonts/BarlowCondensed-regular.fntdata"/><Relationship Id="rId10" Type="http://schemas.openxmlformats.org/officeDocument/2006/relationships/slide" Target="slides/slide4.xml"/><Relationship Id="rId32" Type="http://schemas.openxmlformats.org/officeDocument/2006/relationships/font" Target="fonts/BarlowCondensedMedium-boldItalic.fntdata"/><Relationship Id="rId13" Type="http://schemas.openxmlformats.org/officeDocument/2006/relationships/slide" Target="slides/slide7.xml"/><Relationship Id="rId35" Type="http://schemas.openxmlformats.org/officeDocument/2006/relationships/font" Target="fonts/BarlowCondensed-italic.fntdata"/><Relationship Id="rId12" Type="http://schemas.openxmlformats.org/officeDocument/2006/relationships/slide" Target="slides/slide6.xml"/><Relationship Id="rId34" Type="http://schemas.openxmlformats.org/officeDocument/2006/relationships/font" Target="fonts/BarlowCondensed-bold.fntdata"/><Relationship Id="rId15" Type="http://schemas.openxmlformats.org/officeDocument/2006/relationships/slide" Target="slides/slide9.xml"/><Relationship Id="rId37" Type="http://schemas.openxmlformats.org/officeDocument/2006/relationships/font" Target="fonts/BarlowCondensedExtraBold-bold.fntdata"/><Relationship Id="rId14" Type="http://schemas.openxmlformats.org/officeDocument/2006/relationships/slide" Target="slides/slide8.xml"/><Relationship Id="rId36" Type="http://schemas.openxmlformats.org/officeDocument/2006/relationships/font" Target="fonts/BarlowCondensed-boldItalic.fntdata"/><Relationship Id="rId17" Type="http://schemas.openxmlformats.org/officeDocument/2006/relationships/slide" Target="slides/slide11.xml"/><Relationship Id="rId39" Type="http://schemas.openxmlformats.org/officeDocument/2006/relationships/font" Target="fonts/HelveticaNeue-regular.fntdata"/><Relationship Id="rId16" Type="http://schemas.openxmlformats.org/officeDocument/2006/relationships/slide" Target="slides/slide10.xml"/><Relationship Id="rId38" Type="http://schemas.openxmlformats.org/officeDocument/2006/relationships/font" Target="fonts/BarlowCondensedExtraBold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26b6b03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c26b6b032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26b6b0324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26b6b0324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26b6b032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c26b6b0324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26b6b0324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c26b6b0324_1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26b6b0324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c26b6b0324_1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26b6b0324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c26b6b0324_1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26b6b0324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c26b6b0324_1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26b6b032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s"/>
              <a:t>concretos en el desarrollo de la iniciativa</a:t>
            </a:r>
            <a:endParaRPr/>
          </a:p>
        </p:txBody>
      </p:sp>
      <p:sp>
        <p:nvSpPr>
          <p:cNvPr id="195" name="Google Shape;195;gc26b6b0324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5be57d1d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c5be57d1da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7eb1beb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7eb1beb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26b6b032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c26b6b0324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5be57d1d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c5be57d1d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b0df0b8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b0df0b8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26b6b032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incluir descripción de los pasos - pocas palabras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grafica proceso y sus pasos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Diapositiva 37 del taller</a:t>
            </a:r>
            <a:endParaRPr/>
          </a:p>
        </p:txBody>
      </p:sp>
      <p:sp>
        <p:nvSpPr>
          <p:cNvPr id="91" name="Google Shape;91;gc26b6b0324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26b6b032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colocr tematicas con x</a:t>
            </a:r>
            <a:endParaRPr/>
          </a:p>
        </p:txBody>
      </p:sp>
      <p:sp>
        <p:nvSpPr>
          <p:cNvPr id="105" name="Google Shape;105;gc26b6b0324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26b6b032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c26b6b0324_0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26b6b032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c26b6b0324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26b6b032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c26b6b0324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797" cy="51435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hyperlink" Target="https://6ba9af93-f790-4bc9-b9b1-e57a7839a85b.filesusr.com/ugd/5abc0f_fc54db1c08974685a21f05420644db70.pdf" TargetMode="External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Relationship Id="rId7" Type="http://schemas.openxmlformats.org/officeDocument/2006/relationships/hyperlink" Target="https://6ba9af93-f790-4bc9-b9b1-e57a7839a85b.filesusr.com/ugd/5abc0f_4f6ca183424746ec981d2bce19fa461e.pdf" TargetMode="External"/><Relationship Id="rId8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6ba9af93-f790-4bc9-b9b1-e57a7839a85b.filesusr.com/ugd/5abc0f_c56bf67dcbad48e6a21458ab1fed9db6.pdf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6ba9af93-f790-4bc9-b9b1-e57a7839a85b.filesusr.com/ugd/5abc0f_2ac0778e789c406ab6c624d7a668276f.pdf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hyperlink" Target="https://6ba9af93-f790-4bc9-b9b1-e57a7839a85b.filesusr.com/ugd/5abc0f_164668a9727949c08e5c83a418009da1.pdf" TargetMode="External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coordinacionecopetrol1@corpoeducacion.org.c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hyperlink" Target="http://www.alaescuela.com.co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s://6ba9af93-f790-4bc9-b9b1-e57a7839a85b.filesusr.com/ugd/e4ec8e_36902ece21c7484dbb4099e9df8f9adb.pdf" TargetMode="External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hyperlink" Target="https://6ba9af93-f790-4bc9-b9b1-e57a7839a85b.filesusr.com/ugd/e4ec8e_f87e6cad6be44725accbe65099cade8d.pdf" TargetMode="External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hyperlink" Target="https://6ba9af93-f790-4bc9-b9b1-e57a7839a85b.filesusr.com/ugd/e4ec8e_e7044b6f0de845f4a5b22ebb2a3de111.pdf" TargetMode="External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hyperlink" Target="https://6ba9af93-f790-4bc9-b9b1-e57a7839a85b.filesusr.com/ugd/e4ec8e_21bdd883076a4bb8b4e51108a4ae4d3f.pdf" TargetMode="External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5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400050" y="426250"/>
            <a:ext cx="69216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1B8A5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Sube </a:t>
            </a:r>
            <a:r>
              <a:rPr lang="es">
                <a:solidFill>
                  <a:srgbClr val="51B8A5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aquí</a:t>
            </a:r>
            <a:r>
              <a:rPr lang="es">
                <a:solidFill>
                  <a:srgbClr val="51B8A5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una foto de tu formato  persona (personaje) </a:t>
            </a:r>
            <a:endParaRPr>
              <a:solidFill>
                <a:srgbClr val="51B8A5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o sesión de trabajo</a:t>
            </a:r>
            <a:endParaRPr>
              <a:solidFill>
                <a:srgbClr val="FFFFFF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4703" y="2812976"/>
            <a:ext cx="856250" cy="8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/>
        </p:nvSpPr>
        <p:spPr>
          <a:xfrm>
            <a:off x="582375" y="408775"/>
            <a:ext cx="79875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248"/>
              </a:buClr>
              <a:buSzPts val="3800"/>
              <a:buFont typeface="Barlow Condensed ExtraBold"/>
              <a:buAutoNum type="arabicPeriod" startAt="5"/>
            </a:pPr>
            <a:r>
              <a:rPr lang="es" sz="23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Define las necesidades y retos de tu persona (personaje)</a:t>
            </a:r>
            <a:endParaRPr sz="36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graphicFrame>
        <p:nvGraphicFramePr>
          <p:cNvPr id="154" name="Google Shape;154;p24"/>
          <p:cNvGraphicFramePr/>
          <p:nvPr/>
        </p:nvGraphicFramePr>
        <p:xfrm>
          <a:off x="719650" y="113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{DF582EC7-48BF-4E2E-A891-9F3FB101259C}</a:tableStyleId>
              </a:tblPr>
              <a:tblGrid>
                <a:gridCol w="1693250"/>
                <a:gridCol w="4578125"/>
              </a:tblGrid>
              <a:tr h="155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¿Cuáles son las p</a:t>
                      </a:r>
                      <a:r>
                        <a:rPr lang="es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rincipales necesidades de tu persona frente a la situación?</a:t>
                      </a:r>
                      <a:endParaRPr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51B8A5"/>
                          </a:solidFill>
                        </a:rPr>
                        <a:t>Ejemplo: María la madre que vive en una zona con poca agua necesita racionar el agua para lograr prolongar el uso de está.</a:t>
                      </a:r>
                      <a:endParaRPr sz="11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5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¡</a:t>
                      </a:r>
                      <a:r>
                        <a:rPr lang="es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Cuéntanos</a:t>
                      </a:r>
                      <a:r>
                        <a:rPr lang="es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!</a:t>
                      </a:r>
                      <a:endParaRPr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¿Cuáles son los 3 retos más importantes? ¿Por qué?</a:t>
                      </a:r>
                      <a:endParaRPr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Ejemplo: ¿cómo </a:t>
                      </a:r>
                      <a:r>
                        <a:rPr lang="es" sz="10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podríamos</a:t>
                      </a:r>
                      <a:r>
                        <a:rPr lang="es" sz="10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ayudar a </a:t>
                      </a:r>
                      <a:r>
                        <a:rPr lang="es" sz="10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</a:t>
                      </a:r>
                      <a:r>
                        <a:rPr lang="es" sz="10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prolongar el uso de agua? ¿cómo </a:t>
                      </a:r>
                      <a:r>
                        <a:rPr lang="es" sz="10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podríamos</a:t>
                      </a:r>
                      <a:r>
                        <a:rPr lang="es" sz="10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ayudar a María a manejar mejor el agua? </a:t>
                      </a:r>
                      <a:endParaRPr sz="10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78825" y="1453400"/>
            <a:ext cx="2668224" cy="319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2029" y="4383225"/>
            <a:ext cx="1490625" cy="3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854300" y="408775"/>
            <a:ext cx="5076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D248"/>
              </a:buClr>
              <a:buSzPts val="3500"/>
              <a:buFont typeface="Barlow Condensed ExtraBold"/>
              <a:buAutoNum type="arabicPeriod" startAt="6"/>
            </a:pPr>
            <a:r>
              <a:rPr lang="es" sz="35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Genera ideas </a:t>
            </a:r>
            <a:endParaRPr i="0" sz="3500" u="none" cap="none" strike="noStrike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582" y="1736312"/>
            <a:ext cx="568568" cy="5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0701" y="2782262"/>
            <a:ext cx="568568" cy="5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1578" y="2415638"/>
            <a:ext cx="568568" cy="5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0698" y="2053344"/>
            <a:ext cx="568567" cy="51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30448" y="3197769"/>
            <a:ext cx="568567" cy="51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0707" y="3511162"/>
            <a:ext cx="568568" cy="51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" name="Google Shape;168;p25"/>
          <p:cNvGraphicFramePr/>
          <p:nvPr/>
        </p:nvGraphicFramePr>
        <p:xfrm>
          <a:off x="719650" y="113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{DF582EC7-48BF-4E2E-A891-9F3FB101259C}</a:tableStyleId>
              </a:tblPr>
              <a:tblGrid>
                <a:gridCol w="1693250"/>
                <a:gridCol w="4578125"/>
              </a:tblGrid>
              <a:tr h="31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Describe las 10 ideas más poderosas para solucionar el reto</a:t>
                      </a:r>
                      <a:endParaRPr sz="16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</a:t>
                      </a:r>
                      <a:endParaRPr sz="13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</a:t>
                      </a:r>
                      <a:endParaRPr sz="13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</a:t>
                      </a:r>
                      <a:endParaRPr sz="13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</a:t>
                      </a:r>
                      <a:endParaRPr sz="13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</a:t>
                      </a:r>
                      <a:endParaRPr sz="13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6.</a:t>
                      </a:r>
                      <a:endParaRPr sz="13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7.</a:t>
                      </a:r>
                      <a:endParaRPr sz="13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8.</a:t>
                      </a:r>
                      <a:endParaRPr sz="13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9.</a:t>
                      </a:r>
                      <a:endParaRPr sz="13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10.</a:t>
                      </a:r>
                      <a:endParaRPr sz="13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9" name="Google Shape;169;p2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2029" y="4383225"/>
            <a:ext cx="1490625" cy="3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/>
        </p:nvSpPr>
        <p:spPr>
          <a:xfrm>
            <a:off x="854300" y="408775"/>
            <a:ext cx="5076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501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24"/>
              </a:buClr>
              <a:buSzPts val="4300"/>
              <a:buFont typeface="Barlow Condensed ExtraBold"/>
              <a:buAutoNum type="arabicPeriod" startAt="7"/>
            </a:pPr>
            <a:r>
              <a:rPr lang="es" sz="41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Crea Conceptos</a:t>
            </a:r>
            <a:endParaRPr i="0" sz="9800" u="none" cap="none" strike="noStrike">
              <a:solidFill>
                <a:srgbClr val="51B8A5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graphicFrame>
        <p:nvGraphicFramePr>
          <p:cNvPr id="175" name="Google Shape;175;p26"/>
          <p:cNvGraphicFramePr/>
          <p:nvPr/>
        </p:nvGraphicFramePr>
        <p:xfrm>
          <a:off x="595575" y="104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{DF582EC7-48BF-4E2E-A891-9F3FB101259C}</a:tableStyleId>
              </a:tblPr>
              <a:tblGrid>
                <a:gridCol w="1985775"/>
                <a:gridCol w="5368925"/>
              </a:tblGrid>
              <a:tr h="170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Describe el concepto final</a:t>
                      </a:r>
                      <a:endParaRPr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B8A5"/>
                        </a:buClr>
                        <a:buSzPts val="1100"/>
                        <a:buFont typeface="Barlow Condensed SemiBold"/>
                        <a:buChar char="-"/>
                      </a:pPr>
                      <a:r>
                        <a:rPr lang="es" sz="11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¿Qué problema soluciona?</a:t>
                      </a:r>
                      <a:endParaRPr sz="11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B8A5"/>
                        </a:buClr>
                        <a:buSzPts val="1100"/>
                        <a:buFont typeface="Barlow Condensed SemiBold"/>
                        <a:buChar char="-"/>
                      </a:pPr>
                      <a:r>
                        <a:rPr lang="es" sz="11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¿Qué beneficios genera?</a:t>
                      </a:r>
                      <a:endParaRPr sz="11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B8A5"/>
                        </a:buClr>
                        <a:buSzPts val="1100"/>
                        <a:buFont typeface="Barlow Condensed SemiBold"/>
                        <a:buChar char="-"/>
                      </a:pPr>
                      <a:r>
                        <a:rPr lang="es" sz="11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¿Cómo funciona?</a:t>
                      </a:r>
                      <a:endParaRPr sz="11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6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¿Cómo aplicarías el Internet de las cosas (IoT)?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76" name="Google Shape;176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2029" y="4383225"/>
            <a:ext cx="1490625" cy="3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/>
        </p:nvSpPr>
        <p:spPr>
          <a:xfrm>
            <a:off x="854300" y="408775"/>
            <a:ext cx="5076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501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24"/>
              </a:buClr>
              <a:buSzPts val="4300"/>
              <a:buFont typeface="Barlow Condensed ExtraBold"/>
              <a:buAutoNum type="arabicPeriod" startAt="8"/>
            </a:pPr>
            <a:r>
              <a:rPr lang="es" sz="41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Desarrolla el prototipo</a:t>
            </a:r>
            <a:endParaRPr i="0" sz="9800" u="none" cap="none" strike="noStrike">
              <a:solidFill>
                <a:srgbClr val="51B8A5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854300" y="2356200"/>
            <a:ext cx="3873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Sube aquí una i</a:t>
            </a:r>
            <a:r>
              <a:rPr lang="es" sz="1600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magen o fotografía del prototipo</a:t>
            </a:r>
            <a:endParaRPr sz="2000">
              <a:solidFill>
                <a:srgbClr val="FFFFFF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pic>
        <p:nvPicPr>
          <p:cNvPr id="183" name="Google Shape;183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2029" y="4383225"/>
            <a:ext cx="1490625" cy="345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27"/>
          <p:cNvGraphicFramePr/>
          <p:nvPr/>
        </p:nvGraphicFramePr>
        <p:xfrm>
          <a:off x="5210350" y="172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{DF582EC7-48BF-4E2E-A891-9F3FB101259C}</a:tableStyleId>
              </a:tblPr>
              <a:tblGrid>
                <a:gridCol w="3447275"/>
              </a:tblGrid>
              <a:tr h="37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Describe el prototipo</a:t>
                      </a:r>
                      <a:endParaRPr sz="16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8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/>
        </p:nvSpPr>
        <p:spPr>
          <a:xfrm>
            <a:off x="854300" y="408775"/>
            <a:ext cx="6104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501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24"/>
              </a:buClr>
              <a:buSzPts val="4300"/>
              <a:buFont typeface="Barlow Condensed ExtraBold"/>
              <a:buAutoNum type="arabicPeriod" startAt="9"/>
            </a:pPr>
            <a:r>
              <a:rPr lang="es" sz="41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Testea (prueba) el prototipo</a:t>
            </a:r>
            <a:endParaRPr i="0" sz="9800" u="none" cap="none" strike="noStrike">
              <a:solidFill>
                <a:srgbClr val="51B8A5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graphicFrame>
        <p:nvGraphicFramePr>
          <p:cNvPr id="190" name="Google Shape;190;p28"/>
          <p:cNvGraphicFramePr/>
          <p:nvPr/>
        </p:nvGraphicFramePr>
        <p:xfrm>
          <a:off x="687275" y="107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{DF582EC7-48BF-4E2E-A891-9F3FB101259C}</a:tableStyleId>
              </a:tblPr>
              <a:tblGrid>
                <a:gridCol w="3135500"/>
                <a:gridCol w="3135500"/>
              </a:tblGrid>
              <a:tr h="3065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>
                          <a:solidFill>
                            <a:srgbClr val="51B8A5"/>
                          </a:solidFill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¿Con cuantas personas probaste el prototipo?</a:t>
                      </a:r>
                      <a:endParaRPr b="1">
                        <a:solidFill>
                          <a:srgbClr val="51B8A5"/>
                        </a:solidFill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3065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>
                          <a:solidFill>
                            <a:srgbClr val="51B8A5"/>
                          </a:solidFill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¿Con quien lo probaste? - </a:t>
                      </a:r>
                      <a:r>
                        <a:rPr i="1" lang="es">
                          <a:solidFill>
                            <a:srgbClr val="51B8A5"/>
                          </a:solidFill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el personaje, papá, director,.....</a:t>
                      </a:r>
                      <a:endParaRPr i="1">
                        <a:solidFill>
                          <a:srgbClr val="51B8A5"/>
                        </a:solidFill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3065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>
                          <a:solidFill>
                            <a:srgbClr val="51B8A5"/>
                          </a:solidFill>
                          <a:latin typeface="Barlow Condensed"/>
                          <a:ea typeface="Barlow Condensed"/>
                          <a:cs typeface="Barlow Condensed"/>
                          <a:sym typeface="Barlow Condensed"/>
                        </a:rPr>
                        <a:t>Escribe la retroalimentación que han hecho las personas sobre el prototipo</a:t>
                      </a:r>
                      <a:endParaRPr b="1">
                        <a:solidFill>
                          <a:srgbClr val="51B8A5"/>
                        </a:solidFill>
                        <a:latin typeface="Barlow Condensed"/>
                        <a:ea typeface="Barlow Condensed"/>
                        <a:cs typeface="Barlow Condensed"/>
                        <a:sym typeface="Barlow Condense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12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000">
                          <a:solidFill>
                            <a:srgbClr val="51B8A5"/>
                          </a:solidFill>
                        </a:rPr>
                        <a:t>¿Qué funcionó?</a:t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B8A5"/>
                        </a:buClr>
                        <a:buSzPts val="1000"/>
                        <a:buChar char="●"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000">
                          <a:solidFill>
                            <a:srgbClr val="51B8A5"/>
                          </a:solidFill>
                        </a:rPr>
                        <a:t>¿Qué puede ser mejorado?</a:t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B8A5"/>
                        </a:buClr>
                        <a:buSzPts val="1000"/>
                        <a:buChar char="●"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000">
                          <a:solidFill>
                            <a:srgbClr val="51B8A5"/>
                          </a:solidFill>
                        </a:rPr>
                        <a:t>Preguntas</a:t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B8A5"/>
                        </a:buClr>
                        <a:buSzPts val="1000"/>
                        <a:buChar char="●"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000">
                          <a:solidFill>
                            <a:srgbClr val="51B8A5"/>
                          </a:solidFill>
                        </a:rPr>
                        <a:t>Nuevas ideas para mejorar</a:t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B8A5"/>
                        </a:buClr>
                        <a:buSzPts val="1000"/>
                        <a:buChar char="●"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b="0" l="17036" r="24955" t="0"/>
          <a:stretch/>
        </p:blipFill>
        <p:spPr>
          <a:xfrm>
            <a:off x="6825750" y="2026475"/>
            <a:ext cx="1919377" cy="22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2029" y="4383225"/>
            <a:ext cx="1490625" cy="3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7" y="0"/>
            <a:ext cx="914481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1720463" y="694122"/>
            <a:ext cx="47538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B8A5"/>
              </a:buClr>
              <a:buSzPts val="6600"/>
              <a:buFont typeface="Barlow Condensed"/>
              <a:buNone/>
            </a:pPr>
            <a:r>
              <a:rPr lang="es" sz="6600">
                <a:solidFill>
                  <a:srgbClr val="51B8A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Aprendi</a:t>
            </a:r>
            <a:r>
              <a:rPr lang="es" sz="6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zajes</a:t>
            </a:r>
            <a:endParaRPr b="0" i="0" sz="6600" u="none" cap="none" strike="noStrik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2094548" y="1716287"/>
            <a:ext cx="4532100" cy="235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s">
                <a:solidFill>
                  <a:srgbClr val="51B8A5"/>
                </a:solidFill>
              </a:rPr>
              <a:t>Cuéntanos dos  aprendizajes que te dejó el desarrollo de la iniciativa.</a:t>
            </a:r>
            <a:endParaRPr>
              <a:solidFill>
                <a:srgbClr val="51B8A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>
              <a:solidFill>
                <a:srgbClr val="51B8A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8A5"/>
              </a:solidFill>
            </a:endParaRPr>
          </a:p>
        </p:txBody>
      </p:sp>
      <p:pic>
        <p:nvPicPr>
          <p:cNvPr id="200" name="Google Shape;200;p2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20937" r="23525" t="0"/>
          <a:stretch/>
        </p:blipFill>
        <p:spPr>
          <a:xfrm>
            <a:off x="302025" y="1208400"/>
            <a:ext cx="1585200" cy="34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854883" y="977150"/>
            <a:ext cx="3130042" cy="374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636" y="573969"/>
            <a:ext cx="403190" cy="40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0800000">
            <a:off x="7558909" y="2148076"/>
            <a:ext cx="693478" cy="45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7637279" y="2750983"/>
            <a:ext cx="779414" cy="51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7" y="0"/>
            <a:ext cx="914481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1720463" y="694122"/>
            <a:ext cx="47538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B8A5"/>
              </a:buClr>
              <a:buSzPts val="6600"/>
              <a:buFont typeface="Barlow Condensed"/>
              <a:buNone/>
            </a:pPr>
            <a:r>
              <a:rPr lang="es" sz="4800">
                <a:solidFill>
                  <a:srgbClr val="51B8A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¿Algo que nos quieras dejar?</a:t>
            </a:r>
            <a:endParaRPr b="0" i="0" sz="4800" u="none" cap="none" strike="noStrik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2094548" y="1716287"/>
            <a:ext cx="4532100" cy="235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s">
                <a:solidFill>
                  <a:srgbClr val="51B8A5"/>
                </a:solidFill>
              </a:rPr>
              <a:t>Escribe </a:t>
            </a:r>
            <a:r>
              <a:rPr lang="es">
                <a:solidFill>
                  <a:srgbClr val="51B8A5"/>
                </a:solidFill>
              </a:rPr>
              <a:t>aquí</a:t>
            </a:r>
            <a:r>
              <a:rPr lang="es">
                <a:solidFill>
                  <a:srgbClr val="51B8A5"/>
                </a:solidFill>
              </a:rPr>
              <a:t>...</a:t>
            </a:r>
            <a:endParaRPr b="0" i="0" u="none" cap="none" strike="noStrike">
              <a:solidFill>
                <a:srgbClr val="51B8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20937" r="23525" t="0"/>
          <a:stretch/>
        </p:blipFill>
        <p:spPr>
          <a:xfrm>
            <a:off x="302025" y="1208400"/>
            <a:ext cx="1585200" cy="34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854883" y="977150"/>
            <a:ext cx="3130042" cy="374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636" y="573969"/>
            <a:ext cx="403190" cy="40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0800000">
            <a:off x="7558909" y="2148076"/>
            <a:ext cx="693478" cy="45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7637279" y="2750983"/>
            <a:ext cx="779414" cy="51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628650" y="1901399"/>
            <a:ext cx="7886700" cy="210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</a:rPr>
              <a:t>Si ya diligenciaste la hoja de vida de tu iniciativa, estás listo para enviar tus evidencias al correo: </a:t>
            </a:r>
            <a:r>
              <a:rPr b="1" lang="es" u="sng">
                <a:solidFill>
                  <a:schemeClr val="hlink"/>
                </a:solidFill>
                <a:hlinkClick r:id="rId3"/>
              </a:rPr>
              <a:t>coordinacionecopetrol1@corpoeducacion.org.co</a:t>
            </a:r>
            <a:endParaRPr b="1">
              <a:solidFill>
                <a:srgbClr val="51B8A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1B8A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</a:rPr>
              <a:t>¡Recuerda anexar lo que creas necesario!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1720463" y="694122"/>
            <a:ext cx="47538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B8A5"/>
              </a:buClr>
              <a:buSzPts val="6600"/>
              <a:buFont typeface="Barlow Condensed"/>
              <a:buNone/>
            </a:pPr>
            <a:r>
              <a:rPr lang="es" sz="4800">
                <a:solidFill>
                  <a:srgbClr val="51B8A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¡Mucha suerte!</a:t>
            </a:r>
            <a:endParaRPr b="0" i="0" sz="4800" u="none" cap="none" strike="noStrik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7" y="0"/>
            <a:ext cx="914481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ctrTitle"/>
          </p:nvPr>
        </p:nvSpPr>
        <p:spPr>
          <a:xfrm>
            <a:off x="442525" y="410450"/>
            <a:ext cx="4661100" cy="211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B8A5"/>
              </a:buClr>
              <a:buSzPts val="7200"/>
              <a:buFont typeface="Barlow Condensed"/>
              <a:buNone/>
            </a:pPr>
            <a:r>
              <a:rPr lang="es" sz="7200">
                <a:solidFill>
                  <a:srgbClr val="51B8A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Hoja de </a:t>
            </a:r>
            <a:r>
              <a:rPr b="1" lang="es" sz="7200">
                <a:solidFill>
                  <a:srgbClr val="51B8A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vida</a:t>
            </a:r>
            <a:endParaRPr b="1" sz="7200">
              <a:solidFill>
                <a:srgbClr val="51B8A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B8A5"/>
              </a:buClr>
              <a:buSzPts val="7200"/>
              <a:buFont typeface="Barlow Condensed"/>
              <a:buNone/>
            </a:pPr>
            <a:r>
              <a:rPr b="1" lang="es" sz="7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del proyecto</a:t>
            </a:r>
            <a:endParaRPr b="1" sz="7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529200" y="2571750"/>
            <a:ext cx="40428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586"/>
              <a:buNone/>
            </a:pPr>
            <a:r>
              <a:rPr lang="es" sz="1450"/>
              <a:t>En este documento podrás recopilar toda la información relevante de la </a:t>
            </a:r>
            <a:r>
              <a:rPr lang="es" sz="1450"/>
              <a:t>iniciativa</a:t>
            </a:r>
            <a:r>
              <a:rPr lang="es" sz="1450"/>
              <a:t> que </a:t>
            </a:r>
            <a:r>
              <a:rPr lang="es" sz="1450"/>
              <a:t>estás</a:t>
            </a:r>
            <a:r>
              <a:rPr lang="es" sz="1450"/>
              <a:t> desarrollando. </a:t>
            </a:r>
            <a:endParaRPr sz="14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586"/>
              <a:buNone/>
            </a:pPr>
            <a:r>
              <a:t/>
            </a:r>
            <a:endParaRPr sz="14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586"/>
              <a:buNone/>
            </a:pPr>
            <a:r>
              <a:rPr b="1" lang="es" sz="1450"/>
              <a:t>No olvides diligenciarla a medida que avanzas.</a:t>
            </a:r>
            <a:endParaRPr b="1" sz="14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586"/>
              <a:buNone/>
            </a:pPr>
            <a:r>
              <a:t/>
            </a:r>
            <a:endParaRPr b="1" sz="14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586"/>
              <a:buNone/>
            </a:pPr>
            <a:r>
              <a:rPr b="1" i="1" lang="es" sz="1450"/>
              <a:t>Recuerda </a:t>
            </a:r>
            <a:r>
              <a:rPr b="1" i="1" lang="es" sz="1450"/>
              <a:t>ingresar al micrositio </a:t>
            </a:r>
            <a:r>
              <a:rPr b="1" i="1" lang="es" sz="1450" u="sng">
                <a:solidFill>
                  <a:schemeClr val="hlink"/>
                </a:solidFill>
                <a:hlinkClick r:id="rId4"/>
              </a:rPr>
              <a:t>www.alaescuela.com.co</a:t>
            </a:r>
            <a:r>
              <a:rPr b="1" i="1" lang="es" sz="1450"/>
              <a:t> a la sección de design thinking donde encontrarás todas las herramientas que necesitas.</a:t>
            </a:r>
            <a:endParaRPr b="1" i="1" sz="1450"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5402" y="526247"/>
            <a:ext cx="4354531" cy="373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7743825" y="3464455"/>
            <a:ext cx="568552" cy="5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5905" y="3540655"/>
            <a:ext cx="724860" cy="72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5955014" y="753748"/>
            <a:ext cx="568552" cy="5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7" y="0"/>
            <a:ext cx="914481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ctrTitle"/>
          </p:nvPr>
        </p:nvSpPr>
        <p:spPr>
          <a:xfrm>
            <a:off x="442525" y="410450"/>
            <a:ext cx="46611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B8A5"/>
              </a:buClr>
              <a:buSzPts val="7200"/>
              <a:buFont typeface="Barlow Condensed"/>
              <a:buNone/>
            </a:pPr>
            <a:r>
              <a:rPr lang="es" sz="5700">
                <a:solidFill>
                  <a:srgbClr val="51B8A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¿Cómo usar este documento?</a:t>
            </a:r>
            <a:endParaRPr b="1" sz="57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757800" y="2165425"/>
            <a:ext cx="5208300" cy="20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</a:pPr>
            <a:r>
              <a:rPr lang="es" sz="1350"/>
              <a:t>Esta presentación es editable, por tanto la </a:t>
            </a:r>
            <a:r>
              <a:rPr lang="es" sz="1350"/>
              <a:t>podrás</a:t>
            </a:r>
            <a:r>
              <a:rPr lang="es" sz="1350"/>
              <a:t> ajustar según tus necesidades, pero cuidado, </a:t>
            </a:r>
            <a:r>
              <a:rPr b="1" lang="es" sz="1350"/>
              <a:t>NO DEBES ELIMINAR NINGUNA DE LAS PREGUNTAS</a:t>
            </a:r>
            <a:r>
              <a:rPr lang="es" sz="1350"/>
              <a:t>.</a:t>
            </a:r>
            <a:endParaRPr sz="135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</a:pPr>
            <a:r>
              <a:rPr lang="es" sz="1350"/>
              <a:t>Se intencionado en lo que escribes o incluyes.</a:t>
            </a:r>
            <a:endParaRPr sz="135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</a:pPr>
            <a:r>
              <a:rPr lang="es" sz="1350"/>
              <a:t>Si necesitas más espacio puedes duplicar las diapositivas.</a:t>
            </a:r>
            <a:endParaRPr sz="1350"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743825" y="3464455"/>
            <a:ext cx="568552" cy="5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7905" y="3540655"/>
            <a:ext cx="724860" cy="72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955014" y="753748"/>
            <a:ext cx="568552" cy="5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17"/>
          <p:cNvGraphicFramePr/>
          <p:nvPr/>
        </p:nvGraphicFramePr>
        <p:xfrm>
          <a:off x="854300" y="102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{DF582EC7-48BF-4E2E-A891-9F3FB101259C}</a:tableStyleId>
              </a:tblPr>
              <a:tblGrid>
                <a:gridCol w="2382350"/>
                <a:gridCol w="4200050"/>
              </a:tblGrid>
              <a:tr h="43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Nombre de la Institución educativa</a:t>
                      </a:r>
                      <a:endParaRPr i="1"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Municipio</a:t>
                      </a:r>
                      <a:endParaRPr i="1"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Departamento</a:t>
                      </a:r>
                      <a:endParaRPr i="1"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Nombre de la iniciativa</a:t>
                      </a:r>
                      <a:endParaRPr i="1"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Nombre del docente </a:t>
                      </a:r>
                      <a:r>
                        <a:rPr i="1"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líder</a:t>
                      </a:r>
                      <a:endParaRPr i="1"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Grado de los estudiantes</a:t>
                      </a:r>
                      <a:endParaRPr i="1"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Número de estudiantes que participaron</a:t>
                      </a:r>
                      <a:endParaRPr i="1"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Número de docentes que participaron</a:t>
                      </a:r>
                      <a:endParaRPr i="1"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" name="Google Shape;88;p17"/>
          <p:cNvSpPr txBox="1"/>
          <p:nvPr/>
        </p:nvSpPr>
        <p:spPr>
          <a:xfrm>
            <a:off x="854300" y="408775"/>
            <a:ext cx="45864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Información </a:t>
            </a:r>
            <a:endParaRPr sz="35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2418391" y="333284"/>
            <a:ext cx="3819300" cy="14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B8A5"/>
              </a:buClr>
              <a:buSzPts val="7200"/>
              <a:buFont typeface="Barlow Condensed"/>
              <a:buNone/>
            </a:pPr>
            <a:r>
              <a:rPr b="1" lang="es" sz="7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</a:t>
            </a:r>
            <a:r>
              <a:rPr b="1" lang="es" sz="7200">
                <a:solidFill>
                  <a:srgbClr val="51B8A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SOS</a:t>
            </a:r>
            <a:endParaRPr b="1" sz="7200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342211" y="1742364"/>
            <a:ext cx="5066700" cy="22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" lvl="0" marL="177800" rtl="0" algn="r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6834" l="34375" r="23452" t="7841"/>
          <a:stretch/>
        </p:blipFill>
        <p:spPr>
          <a:xfrm flipH="1">
            <a:off x="135952" y="442100"/>
            <a:ext cx="1639023" cy="40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3595000" y="1550175"/>
            <a:ext cx="5066700" cy="31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es" sz="1500"/>
              <a:t>Identifica una s</a:t>
            </a:r>
            <a:r>
              <a:rPr b="1" lang="es" sz="1500"/>
              <a:t>ituación</a:t>
            </a:r>
            <a:endParaRPr b="1" sz="15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es" sz="1500"/>
              <a:t>Identifica el rol (actor) más impactado</a:t>
            </a:r>
            <a:endParaRPr b="1" sz="15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es" sz="1500"/>
              <a:t>Busca información </a:t>
            </a:r>
            <a:endParaRPr b="1" sz="15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es" sz="1500"/>
              <a:t>Crea una persona (personaje)</a:t>
            </a:r>
            <a:endParaRPr b="1" sz="15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es" sz="1500"/>
              <a:t>Define las necesidades y retos de tu persona</a:t>
            </a:r>
            <a:endParaRPr b="1" sz="15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es" sz="1500"/>
              <a:t>Genera ideas </a:t>
            </a:r>
            <a:endParaRPr b="1" sz="1500"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AutoNum type="arabicPeriod"/>
            </a:pPr>
            <a:r>
              <a:rPr b="1" lang="es" sz="1500"/>
              <a:t>Crea conceptos</a:t>
            </a:r>
            <a:endParaRPr b="1" sz="15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es" sz="1500"/>
              <a:t>Desarrolla el prototipo</a:t>
            </a:r>
            <a:endParaRPr b="1" sz="15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es" sz="1500"/>
              <a:t>Testea (probar) el prototipo</a:t>
            </a:r>
            <a:endParaRPr b="1" sz="1500"/>
          </a:p>
        </p:txBody>
      </p:sp>
      <p:sp>
        <p:nvSpPr>
          <p:cNvPr id="97" name="Google Shape;97;p18"/>
          <p:cNvSpPr/>
          <p:nvPr/>
        </p:nvSpPr>
        <p:spPr>
          <a:xfrm>
            <a:off x="3342200" y="1661525"/>
            <a:ext cx="296700" cy="1572600"/>
          </a:xfrm>
          <a:prstGeom prst="leftBrace">
            <a:avLst>
              <a:gd fmla="val 32268" name="adj1"/>
              <a:gd fmla="val 49494" name="adj2"/>
            </a:avLst>
          </a:prstGeom>
          <a:noFill/>
          <a:ln cap="flat" cmpd="sng" w="19050">
            <a:solidFill>
              <a:srgbClr val="51B8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1803750" y="2227200"/>
            <a:ext cx="15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51B8A5"/>
                </a:solidFill>
              </a:rPr>
              <a:t>Inspiración</a:t>
            </a:r>
            <a:endParaRPr b="1">
              <a:solidFill>
                <a:srgbClr val="51B8A5"/>
              </a:solidFill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342200" y="3298475"/>
            <a:ext cx="296700" cy="557400"/>
          </a:xfrm>
          <a:prstGeom prst="leftBrace">
            <a:avLst>
              <a:gd fmla="val 32268" name="adj1"/>
              <a:gd fmla="val 49494" name="adj2"/>
            </a:avLst>
          </a:prstGeom>
          <a:noFill/>
          <a:ln cap="flat" cmpd="sng" w="19050">
            <a:solidFill>
              <a:srgbClr val="51B8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1803750" y="3395600"/>
            <a:ext cx="15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51B8A5"/>
                </a:solidFill>
              </a:rPr>
              <a:t>Ideación</a:t>
            </a:r>
            <a:endParaRPr b="1">
              <a:solidFill>
                <a:srgbClr val="51B8A5"/>
              </a:solidFill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3342200" y="3908075"/>
            <a:ext cx="296700" cy="609900"/>
          </a:xfrm>
          <a:prstGeom prst="leftBrace">
            <a:avLst>
              <a:gd fmla="val 32268" name="adj1"/>
              <a:gd fmla="val 49494" name="adj2"/>
            </a:avLst>
          </a:prstGeom>
          <a:noFill/>
          <a:ln cap="flat" cmpd="sng" w="19050">
            <a:solidFill>
              <a:srgbClr val="51B8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1803750" y="4005200"/>
            <a:ext cx="15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51B8A5"/>
                </a:solidFill>
              </a:rPr>
              <a:t>Implementación</a:t>
            </a:r>
            <a:endParaRPr b="1">
              <a:solidFill>
                <a:srgbClr val="51B8A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832" y="641231"/>
            <a:ext cx="309485" cy="311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148" y="3955431"/>
            <a:ext cx="619118" cy="6233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19"/>
          <p:cNvGraphicFramePr/>
          <p:nvPr/>
        </p:nvGraphicFramePr>
        <p:xfrm>
          <a:off x="854300" y="102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{DF582EC7-48BF-4E2E-A891-9F3FB101259C}</a:tableStyleId>
              </a:tblPr>
              <a:tblGrid>
                <a:gridCol w="1777225"/>
                <a:gridCol w="4805175"/>
              </a:tblGrid>
              <a:tr h="5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¿Cuál es la situación? 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Nombre</a:t>
                      </a:r>
                      <a:endParaRPr i="1"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000">
                          <a:solidFill>
                            <a:srgbClr val="51B8A5"/>
                          </a:solidFill>
                        </a:rPr>
                        <a:t>Ej: Falta de agua en ciertas temporadas</a:t>
                      </a:r>
                      <a:endParaRPr i="1" sz="10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2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¿Por qué te interesa la situación?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4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Describe la situación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2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Marca con una x </a:t>
                      </a: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 las temáticas asociadas a la situación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CFB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10" name="Google Shape;110;p19"/>
          <p:cNvSpPr txBox="1"/>
          <p:nvPr/>
        </p:nvSpPr>
        <p:spPr>
          <a:xfrm>
            <a:off x="854300" y="408775"/>
            <a:ext cx="45864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D924"/>
              </a:buClr>
              <a:buSzPts val="3500"/>
              <a:buFont typeface="Barlow Condensed ExtraBold"/>
              <a:buAutoNum type="arabicPeriod"/>
            </a:pPr>
            <a:r>
              <a:rPr lang="es" sz="35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Identifica una situación</a:t>
            </a:r>
            <a:endParaRPr sz="35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6744" y="3067999"/>
            <a:ext cx="971826" cy="9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2029" y="4383225"/>
            <a:ext cx="1490625" cy="345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p19"/>
          <p:cNvGraphicFramePr/>
          <p:nvPr/>
        </p:nvGraphicFramePr>
        <p:xfrm>
          <a:off x="854300" y="380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{781EEE26-F12A-41C1-B2F5-E18506121F45}</a:tableStyleId>
              </a:tblPr>
              <a:tblGrid>
                <a:gridCol w="2194125"/>
                <a:gridCol w="2194125"/>
                <a:gridCol w="2194125"/>
              </a:tblGrid>
              <a:tr h="51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51B8A5"/>
                          </a:solidFill>
                          <a:latin typeface="Barlow Condensed Medium"/>
                          <a:ea typeface="Barlow Condensed Medium"/>
                          <a:cs typeface="Barlow Condensed Medium"/>
                          <a:sym typeface="Barlow Condensed Medium"/>
                        </a:rPr>
                        <a:t>El petróleo y el gas, el origen de muchas cosas</a:t>
                      </a:r>
                      <a:endParaRPr sz="1100">
                        <a:solidFill>
                          <a:srgbClr val="51B8A5"/>
                        </a:solidFill>
                        <a:latin typeface="Barlow Condensed Medium"/>
                        <a:ea typeface="Barlow Condensed Medium"/>
                        <a:cs typeface="Barlow Condensed Medium"/>
                        <a:sym typeface="Barlow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51B8A5"/>
                          </a:solidFill>
                          <a:latin typeface="Barlow Condensed Medium"/>
                          <a:ea typeface="Barlow Condensed Medium"/>
                          <a:cs typeface="Barlow Condensed Medium"/>
                          <a:sym typeface="Barlow Condensed Medium"/>
                        </a:rPr>
                        <a:t>Transición energética </a:t>
                      </a:r>
                      <a:endParaRPr sz="1100">
                        <a:solidFill>
                          <a:srgbClr val="51B8A5"/>
                        </a:solidFill>
                        <a:latin typeface="Barlow Condensed Medium"/>
                        <a:ea typeface="Barlow Condensed Medium"/>
                        <a:cs typeface="Barlow Condensed Medium"/>
                        <a:sym typeface="Barlow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51B8A5"/>
                          </a:solidFill>
                          <a:latin typeface="Barlow Condensed Medium"/>
                          <a:ea typeface="Barlow Condensed Medium"/>
                          <a:cs typeface="Barlow Condensed Medium"/>
                          <a:sym typeface="Barlow Condensed Medium"/>
                        </a:rPr>
                        <a:t>Gestión y conservación del agua.</a:t>
                      </a:r>
                      <a:endParaRPr sz="1100">
                        <a:solidFill>
                          <a:srgbClr val="51B8A5"/>
                        </a:solidFill>
                        <a:latin typeface="Barlow Condensed Medium"/>
                        <a:ea typeface="Barlow Condensed Medium"/>
                        <a:cs typeface="Barlow Condensed Medium"/>
                        <a:sym typeface="Barlow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832" y="641231"/>
            <a:ext cx="309485" cy="311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2373" y="485368"/>
            <a:ext cx="619118" cy="6233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20"/>
          <p:cNvGraphicFramePr/>
          <p:nvPr/>
        </p:nvGraphicFramePr>
        <p:xfrm>
          <a:off x="854300" y="117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{DF582EC7-48BF-4E2E-A891-9F3FB101259C}</a:tableStyleId>
              </a:tblPr>
              <a:tblGrid>
                <a:gridCol w="1356675"/>
                <a:gridCol w="5225725"/>
              </a:tblGrid>
              <a:tr h="9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 ¿Cuál es la  rol más impactado?</a:t>
                      </a:r>
                      <a:endParaRPr sz="15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solidFill>
                            <a:srgbClr val="51B8A5"/>
                          </a:solidFill>
                        </a:rPr>
                        <a:t>Ej: Madre de familia</a:t>
                      </a:r>
                      <a:endParaRPr sz="12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3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¿Por qué?</a:t>
                      </a:r>
                      <a:endParaRPr sz="15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1B8A5"/>
                        </a:solidFill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1" name="Google Shape;121;p20"/>
          <p:cNvSpPr txBox="1"/>
          <p:nvPr/>
        </p:nvSpPr>
        <p:spPr>
          <a:xfrm>
            <a:off x="854300" y="484975"/>
            <a:ext cx="66732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248"/>
              </a:buClr>
              <a:buSzPts val="3300"/>
              <a:buFont typeface="Barlow Condensed ExtraBold"/>
              <a:buAutoNum type="arabicPeriod" startAt="2"/>
            </a:pPr>
            <a:r>
              <a:rPr lang="es" sz="33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Identifica el rol (actor) más impactado</a:t>
            </a:r>
            <a:endParaRPr i="0" sz="3300" u="none" cap="none" strike="noStrike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1900" y="1650500"/>
            <a:ext cx="1208700" cy="27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2029" y="4383225"/>
            <a:ext cx="1490625" cy="3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832" y="641231"/>
            <a:ext cx="309485" cy="311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2373" y="485368"/>
            <a:ext cx="619118" cy="6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854300" y="561175"/>
            <a:ext cx="51960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248"/>
              </a:buClr>
              <a:buSzPts val="3500"/>
              <a:buFont typeface="Barlow Condensed"/>
              <a:buAutoNum type="arabicPeriod" startAt="3"/>
            </a:pPr>
            <a:r>
              <a:rPr b="1" lang="es" sz="35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Busca información</a:t>
            </a:r>
            <a:endParaRPr b="1" i="0" sz="3500" u="none" cap="none" strike="noStrik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aphicFrame>
        <p:nvGraphicFramePr>
          <p:cNvPr id="131" name="Google Shape;131;p21"/>
          <p:cNvGraphicFramePr/>
          <p:nvPr/>
        </p:nvGraphicFramePr>
        <p:xfrm>
          <a:off x="799375" y="123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{DF582EC7-48BF-4E2E-A891-9F3FB101259C}</a:tableStyleId>
              </a:tblPr>
              <a:tblGrid>
                <a:gridCol w="1716925"/>
                <a:gridCol w="4642025"/>
              </a:tblGrid>
              <a:tr h="292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Hallazgos importantes</a:t>
                      </a:r>
                      <a:endParaRPr sz="15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" sz="15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(si hiciste uso de la observación, hablar, experimentar, </a:t>
                      </a:r>
                      <a:r>
                        <a:rPr i="1" lang="es" sz="15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cuéntanos</a:t>
                      </a:r>
                      <a:r>
                        <a:rPr i="1" lang="es" sz="15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 </a:t>
                      </a:r>
                      <a:r>
                        <a:rPr i="1" lang="es" sz="15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cuáles</a:t>
                      </a:r>
                      <a:r>
                        <a:rPr i="1" lang="es" sz="15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 fueron los </a:t>
                      </a:r>
                      <a:r>
                        <a:rPr i="1" lang="es" sz="15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hallazgos</a:t>
                      </a:r>
                      <a:r>
                        <a:rPr i="1" lang="es" sz="15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 </a:t>
                      </a:r>
                      <a:r>
                        <a:rPr i="1" lang="es" sz="15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más</a:t>
                      </a:r>
                      <a:r>
                        <a:rPr i="1" lang="es" sz="15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 importantes)</a:t>
                      </a:r>
                      <a:endParaRPr i="1" sz="15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2" name="Google Shape;13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7269935" y="1937046"/>
            <a:ext cx="906052" cy="59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472704" y="2646526"/>
            <a:ext cx="1213575" cy="8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2029" y="4383225"/>
            <a:ext cx="1490625" cy="3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03986" y="1611246"/>
            <a:ext cx="3482468" cy="235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778100" y="484975"/>
            <a:ext cx="61557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248"/>
              </a:buClr>
              <a:buSzPts val="3500"/>
              <a:buFont typeface="Barlow Condensed ExtraBold"/>
              <a:buAutoNum type="arabicPeriod" startAt="4"/>
            </a:pPr>
            <a:r>
              <a:rPr lang="es" sz="35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Crea un persona (personaje)</a:t>
            </a:r>
            <a:endParaRPr sz="35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graphicFrame>
        <p:nvGraphicFramePr>
          <p:cNvPr id="141" name="Google Shape;141;p22"/>
          <p:cNvGraphicFramePr/>
          <p:nvPr/>
        </p:nvGraphicFramePr>
        <p:xfrm>
          <a:off x="701900" y="121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{DF582EC7-48BF-4E2E-A891-9F3FB101259C}</a:tableStyleId>
              </a:tblPr>
              <a:tblGrid>
                <a:gridCol w="1608450"/>
                <a:gridCol w="4348750"/>
              </a:tblGrid>
              <a:tr h="732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Nombre del persona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Ejemplo: Maria</a:t>
                      </a:r>
                      <a:endParaRPr sz="10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4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Rol (actor)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51B8A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Ejemplo: Madre de familia</a:t>
                      </a:r>
                      <a:endParaRPr sz="10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4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Descripción del persona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¿Quién es?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¿Cuál es su historia?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¿Qué piensa?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51B8A5"/>
                          </a:solidFill>
                          <a:latin typeface="Barlow Condensed SemiBold"/>
                          <a:ea typeface="Barlow Condensed SemiBold"/>
                          <a:cs typeface="Barlow Condensed SemiBold"/>
                          <a:sym typeface="Barlow Condensed SemiBold"/>
                        </a:rPr>
                        <a:t>¿Qué siente?</a:t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51B8A5"/>
                        </a:solidFill>
                        <a:latin typeface="Barlow Condensed SemiBold"/>
                        <a:ea typeface="Barlow Condensed SemiBold"/>
                        <a:cs typeface="Barlow Condensed SemiBold"/>
                        <a:sym typeface="Barlow Condensed SemiBold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51B8A5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1B8A5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2" name="Google Shape;142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2029" y="4383225"/>
            <a:ext cx="1490625" cy="3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